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70" r:id="rId5"/>
    <p:sldId id="278" r:id="rId6"/>
    <p:sldId id="279" r:id="rId7"/>
    <p:sldId id="276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134FD-CE2F-C530-0EED-ECA3A86C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7FC39-F611-5FF2-6B34-6AC68FF6A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1DBA66-D6B2-5DDA-B709-A86298E2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701B2-5D2F-F5FA-1CE3-55A59CC0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F59D8-8F6E-31F0-91CB-4926F68A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80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050A0-B24C-B309-A691-8761101B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8F590-F85D-787C-415F-178321B7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5EB474-B16B-8D53-5B72-F44B5337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CFDE63-2681-9A37-FEFA-1CD86131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5155D-FC90-01D3-8E0C-2DA2330F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81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206887-C922-82B1-8919-2E6A3C11F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1DAF08-77B2-353E-68A1-8D7907FC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4CC71-5344-F9AB-2840-A2666E56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F88B0-5659-80AE-BB45-C23782CA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19A13D-6166-ACBA-C687-221A126C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24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0746C-8654-90F3-A10E-38912D9D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A082E-A033-CDF8-AD01-E5A4643F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96F652-BE89-8813-23B5-A8E03616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7FB4E5-2FB5-E6E8-0D16-2E56F8E5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4C6123-05E8-78D8-ED37-50F98715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7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4B73F-44E2-247E-933A-420AD86D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48D5F-849F-2A66-42C8-9890DCDC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19902-DB65-ADF7-BA60-BA3B28A5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437335-1D50-8F81-F695-FD2A550D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EBE125-6A54-0C27-E18F-290748F4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73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7148D-8370-76D1-533D-3957FCE3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F8FA4-961E-AAD7-D3FB-5CE00F88E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ACD15A-B700-A296-A9D2-91C59D80B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23857F-B66B-855A-F7EC-33359137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0126A0-333A-07BD-8E3C-185EBD49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0F59D-A441-D824-4AD7-B2CDFF2C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94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CB200-10EE-8156-898A-914D70BD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DEA0E0-55CC-AA1C-09DD-D5DC41AD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F3CD06-F825-3F64-0AC5-9E6B59606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396036-8A71-A62E-D937-9A1351CB7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264367-4C65-DAD2-EF57-0D6B2118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D1F9C5-7ABC-AC8E-5FB4-2E875021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BB2F9E-7C0C-78CC-9247-54CE2AE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A6E339-434F-6BB2-A00F-03D4223F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74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C744-F388-949D-AD35-6058DD58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40526E-71D3-E23D-A01B-2F65EA7D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B4308E-190F-89CF-E314-DE086DEF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747D1B-7C1C-3EAA-0064-9DD075C4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40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92EFB9-9C22-093F-9ADA-D3651B36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F9058B-0408-BA79-D03B-E186AC70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8BE057-94D2-1C90-023E-36F32C28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65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18127-6018-8386-2421-2D4C439A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724D0-1471-024D-3BFF-B99E47DD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D8B00-5CEB-4F3F-0608-954C830C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78BC4-3D54-3F6C-2E7C-B9045B23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A90E84-1E73-EEDF-0D62-9EBFAE22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D29DD-BE80-8F2B-9BA1-EC89915A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1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58CBE-4BFA-1956-3FC2-C9D41B36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B56D3E-D408-F815-9DC8-95E1D6B29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DEA84C-092D-6CF9-D58D-550883A1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B80A5D-E827-BE35-8FF0-AD5AD950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BE91A0-BF48-7F57-0B8E-A36C3FCA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E4923B-A3E6-E7AE-F354-CCC26700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92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F5A091-4D3D-CB92-01C4-451CD6F2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762ECD-4115-45C7-BEB8-D9E0C580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5AB0FD-7873-E2C0-7E7C-12031A7C3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6A05-58CF-449D-95A6-DE0384BA7C72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868752-2D99-8DD8-2E62-59A1B3F0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435AB-CF71-C151-F365-E5308EA19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BD9C-C43D-4644-9128-8DB5641216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novateindia.mygov.in/wp-content/uploads/2020/08/NEP_Final_English_0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gc.gov.in/e-book/Quality%20Mandate%20E-BOOK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hyperlink" Target="https://www.guninetwork.org/report/higher-education-world-5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s://www.pria.org/uploaded_files/writing_pdf/1527828593_Higher%20education-occasional%20paper-Final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://www.guninetwork.org/files/download_full_report.pdf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unescochair-cbrsr.org/unesco/pdf/UNESCO%20Book%20Web_with%20BookCovers_Aug202015_FINAL.pdf" TargetMode="External"/><Relationship Id="rId10" Type="http://schemas.openxmlformats.org/officeDocument/2006/relationships/hyperlink" Target="https://www.unescochair-cbrsr.org/new-book-the-knowledge-for-change-global-consortium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brill.com/view/title/59847?rskey=l24j2w&amp;result=1" TargetMode="Externa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rajesh.tandon@pria.org" TargetMode="External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1365" y="447910"/>
            <a:ext cx="12603286" cy="6132448"/>
            <a:chOff x="203196" y="-510714"/>
            <a:chExt cx="21116219" cy="14485603"/>
          </a:xfrm>
        </p:grpSpPr>
        <p:sp>
          <p:nvSpPr>
            <p:cNvPr id="3" name="TextBox 3"/>
            <p:cNvSpPr txBox="1"/>
            <p:nvPr/>
          </p:nvSpPr>
          <p:spPr>
            <a:xfrm>
              <a:off x="203196" y="-510714"/>
              <a:ext cx="21116219" cy="14485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Service-Learning Workshop on Participatory Learning and Evaluation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Co-organized by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United Board for Christian Higher Education in Asia (United Board) and Lady </a:t>
              </a:r>
              <a:r>
                <a:rPr lang="en-US" sz="2000" dirty="0" err="1">
                  <a:solidFill>
                    <a:schemeClr val="bg1"/>
                  </a:solidFill>
                  <a:latin typeface="Book Antiqua" panose="02040602050305030304" pitchFamily="18" charset="0"/>
                </a:rPr>
                <a:t>Doak</a:t>
              </a:r>
              <a:r>
                <a:rPr lang="en-US" sz="20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 College (LDC)</a:t>
              </a:r>
            </a:p>
            <a:p>
              <a:pPr algn="ctr"/>
              <a:endParaRPr lang="en-US" sz="2000" spc="326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2000" spc="326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29- 31 March 2023</a:t>
              </a:r>
            </a:p>
            <a:p>
              <a:pPr algn="ctr"/>
              <a:endParaRPr lang="en-US" sz="2000" spc="43" dirty="0">
                <a:solidFill>
                  <a:srgbClr val="FFFFFF"/>
                </a:solidFill>
                <a:latin typeface="Book Antiqua" panose="02040602050305030304" pitchFamily="18" charset="0"/>
              </a:endParaRPr>
            </a:p>
            <a:p>
              <a:pPr algn="ctr"/>
              <a:endParaRPr lang="en-US" sz="2000" spc="43" dirty="0">
                <a:solidFill>
                  <a:srgbClr val="FFFFFF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3000" i="1" spc="43" dirty="0">
                  <a:solidFill>
                    <a:srgbClr val="FFFFFF"/>
                  </a:solidFill>
                  <a:latin typeface="Book Antiqua" panose="02040602050305030304" pitchFamily="18" charset="0"/>
                </a:rPr>
                <a:t>Serving to Learn, Learning to Serve</a:t>
              </a:r>
            </a:p>
            <a:p>
              <a:pPr algn="ctr">
                <a:lnSpc>
                  <a:spcPts val="3044"/>
                </a:lnSpc>
              </a:pPr>
              <a:endParaRPr lang="en-US" sz="2174" spc="326" dirty="0">
                <a:solidFill>
                  <a:srgbClr val="FDFDFD"/>
                </a:solidFill>
                <a:latin typeface="Alegreya Bold"/>
              </a:endParaRPr>
            </a:p>
            <a:p>
              <a:pPr algn="ctr">
                <a:lnSpc>
                  <a:spcPts val="3044"/>
                </a:lnSpc>
              </a:pPr>
              <a:r>
                <a:rPr lang="en-US" sz="2000" spc="326" dirty="0">
                  <a:solidFill>
                    <a:srgbClr val="FDFDFD"/>
                  </a:solidFill>
                  <a:latin typeface="Book Antiqua" panose="02040602050305030304" pitchFamily="18" charset="0"/>
                </a:rPr>
                <a:t>DR. RAJESH TANDON</a:t>
              </a:r>
            </a:p>
            <a:p>
              <a:pPr algn="ctr">
                <a:lnSpc>
                  <a:spcPts val="3044"/>
                </a:lnSpc>
              </a:pPr>
              <a:r>
                <a:rPr lang="en-US" sz="2000" spc="326" dirty="0">
                  <a:solidFill>
                    <a:srgbClr val="FDFDFD"/>
                  </a:solidFill>
                  <a:latin typeface="Book Antiqua" panose="02040602050305030304" pitchFamily="18" charset="0"/>
                </a:rPr>
                <a:t>Founder-President, PRIA</a:t>
              </a:r>
            </a:p>
            <a:p>
              <a:pPr algn="ctr">
                <a:lnSpc>
                  <a:spcPts val="3044"/>
                </a:lnSpc>
              </a:pPr>
              <a:r>
                <a:rPr lang="en-US" sz="2000" spc="326" dirty="0">
                  <a:solidFill>
                    <a:srgbClr val="FDFDFD"/>
                  </a:solidFill>
                  <a:latin typeface="Book Antiqua" panose="02040602050305030304" pitchFamily="18" charset="0"/>
                </a:rPr>
                <a:t>UNESCO Co-chair in Community Based Research and Social Responsibility in Higher Education</a:t>
              </a:r>
            </a:p>
            <a:p>
              <a:pPr algn="ctr">
                <a:lnSpc>
                  <a:spcPts val="6125"/>
                </a:lnSpc>
              </a:pPr>
              <a:endParaRPr lang="en-US" sz="2000" spc="326" dirty="0">
                <a:solidFill>
                  <a:srgbClr val="FDFDFD"/>
                </a:solidFill>
                <a:latin typeface="Alegreya Bold"/>
              </a:endParaRPr>
            </a:p>
            <a:p>
              <a:pPr algn="ctr">
                <a:lnSpc>
                  <a:spcPts val="6125"/>
                </a:lnSpc>
              </a:pPr>
              <a:endParaRPr lang="en-US" sz="2000" spc="43" dirty="0">
                <a:solidFill>
                  <a:srgbClr val="FFFF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53582" y="9269976"/>
              <a:ext cx="20164689" cy="819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44"/>
                </a:lnSpc>
              </a:pPr>
              <a:endParaRPr lang="en-US" sz="2000" spc="326" dirty="0">
                <a:solidFill>
                  <a:srgbClr val="FDFDFD"/>
                </a:solidFill>
                <a:latin typeface="Alegreya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361817" y="402720"/>
            <a:ext cx="8496500" cy="65493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8" name="AutoShape 8"/>
          <p:cNvSpPr/>
          <p:nvPr/>
        </p:nvSpPr>
        <p:spPr>
          <a:xfrm>
            <a:off x="14927" y="6388026"/>
            <a:ext cx="7246503" cy="8360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11128541" y="5769451"/>
            <a:ext cx="451770" cy="451770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7" name="Picture 16" descr="Text, letter">
            <a:extLst>
              <a:ext uri="{FF2B5EF4-FFF2-40B4-BE49-F238E27FC236}">
                <a16:creationId xmlns:a16="http://schemas.microsoft.com/office/drawing/2014/main" xmlns="" id="{ABBA9276-052D-299C-B71A-1E5F7AF8F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6"/>
          <a:stretch/>
        </p:blipFill>
        <p:spPr>
          <a:xfrm>
            <a:off x="133035" y="5287003"/>
            <a:ext cx="4281568" cy="995483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xmlns="" id="{65E311EF-0B95-4DCD-7FE4-C0CF5F7F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0091" y="5287003"/>
            <a:ext cx="4543487" cy="9954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9E10BDA-4FC7-5963-E65D-492D02969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7856"/>
          <a:stretch/>
        </p:blipFill>
        <p:spPr bwMode="auto">
          <a:xfrm>
            <a:off x="9087534" y="5207595"/>
            <a:ext cx="2971431" cy="11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98" y="1300824"/>
            <a:ext cx="2617990" cy="2570473"/>
            <a:chOff x="0" y="0"/>
            <a:chExt cx="5235980" cy="514094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5400000">
              <a:off x="856915" y="761880"/>
              <a:ext cx="4379065" cy="4379065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  <p:txBody>
              <a:bodyPr/>
              <a:lstStyle/>
              <a:p>
                <a:endParaRPr lang="en-IN"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4880013" cy="488001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275842" y="2998712"/>
            <a:ext cx="2647378" cy="2606557"/>
            <a:chOff x="0" y="0"/>
            <a:chExt cx="5294756" cy="5213115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400000">
              <a:off x="854217" y="772576"/>
              <a:ext cx="4440539" cy="4440539"/>
              <a:chOff x="-2540" y="-254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948519" cy="4948519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498162" y="1451926"/>
            <a:ext cx="2617231" cy="2554389"/>
            <a:chOff x="0" y="0"/>
            <a:chExt cx="5234461" cy="5108778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 rot="-5400000">
              <a:off x="882797" y="757113"/>
              <a:ext cx="4351664" cy="4351664"/>
              <a:chOff x="-2540" y="-254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4849478" cy="484947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sp>
        <p:nvSpPr>
          <p:cNvPr id="18" name="AutoShape 18"/>
          <p:cNvSpPr/>
          <p:nvPr/>
        </p:nvSpPr>
        <p:spPr>
          <a:xfrm>
            <a:off x="-1952601" y="409003"/>
            <a:ext cx="7246503" cy="8360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9" name="Group 19"/>
          <p:cNvGrpSpPr/>
          <p:nvPr/>
        </p:nvGrpSpPr>
        <p:grpSpPr>
          <a:xfrm>
            <a:off x="6833102" y="2935310"/>
            <a:ext cx="2693130" cy="2628466"/>
            <a:chOff x="0" y="0"/>
            <a:chExt cx="5386260" cy="5256932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-5400000">
              <a:off x="908398" y="779069"/>
              <a:ext cx="4477863" cy="4477863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4990112" cy="4990112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9099492" y="1294238"/>
            <a:ext cx="2688665" cy="2624109"/>
            <a:chOff x="0" y="0"/>
            <a:chExt cx="5377331" cy="5248217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-5400000">
              <a:off x="906892" y="777778"/>
              <a:ext cx="4470439" cy="4470439"/>
              <a:chOff x="-2540" y="-2540"/>
              <a:chExt cx="6355080" cy="635508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4981840" cy="4981840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pic>
        <p:nvPicPr>
          <p:cNvPr id="29" name="Picture 29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28581" y="4006314"/>
            <a:ext cx="1900372" cy="274307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06827" y="554040"/>
            <a:ext cx="11980182" cy="612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3500" spc="401" dirty="0">
                <a:solidFill>
                  <a:srgbClr val="FDFDFD"/>
                </a:solidFill>
                <a:latin typeface="Book Antiqua" panose="02040602050305030304" pitchFamily="18" charset="0"/>
              </a:rPr>
              <a:t>National Education Policy (NEP) 2020 Mandates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3533" y="1765546"/>
            <a:ext cx="1593999" cy="130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Flexible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Curricula,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 Multi modal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54332" y="3178119"/>
            <a:ext cx="2171957" cy="201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115" spc="21" dirty="0">
                <a:solidFill>
                  <a:srgbClr val="000000"/>
                </a:solidFill>
                <a:latin typeface="Book Antiqua" panose="02040602050305030304" pitchFamily="18" charset="0"/>
              </a:rPr>
              <a:t>Engaged Learning,</a:t>
            </a: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115" spc="21" dirty="0">
                <a:solidFill>
                  <a:srgbClr val="000000"/>
                </a:solidFill>
                <a:latin typeface="Book Antiqua" panose="02040602050305030304" pitchFamily="18" charset="0"/>
              </a:rPr>
              <a:t> Life- long </a:t>
            </a: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115" spc="21" dirty="0">
                <a:solidFill>
                  <a:srgbClr val="000000"/>
                </a:solidFill>
                <a:latin typeface="Book Antiqua" panose="02040602050305030304" pitchFamily="18" charset="0"/>
              </a:rPr>
              <a:t>and </a:t>
            </a: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115" spc="21" dirty="0">
                <a:solidFill>
                  <a:srgbClr val="000000"/>
                </a:solidFill>
                <a:latin typeface="Book Antiqua" panose="02040602050305030304" pitchFamily="18" charset="0"/>
              </a:rPr>
              <a:t>Life- wide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54705" y="1998644"/>
            <a:ext cx="2122717" cy="859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Local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Knowledge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69187" y="3310646"/>
            <a:ext cx="1986905" cy="174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Research for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Local Solutions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to Local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Challenges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365623" y="1925591"/>
            <a:ext cx="1867214" cy="85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Global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120" spc="23" dirty="0">
                <a:solidFill>
                  <a:srgbClr val="000000"/>
                </a:solidFill>
                <a:latin typeface="Book Antiqua" panose="02040602050305030304" pitchFamily="18" charset="0"/>
              </a:rPr>
              <a:t>Citizenship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03573" y="6325163"/>
            <a:ext cx="5097628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2"/>
              </a:lnSpc>
              <a:spcBef>
                <a:spcPct val="0"/>
              </a:spcBef>
            </a:pPr>
            <a:r>
              <a:rPr lang="en-US" sz="2120" spc="23" dirty="0">
                <a:solidFill>
                  <a:schemeClr val="bg1"/>
                </a:solidFill>
                <a:latin typeface="Book Antiqua" panose="02040602050305030304" pitchFamily="18" charset="0"/>
              </a:rPr>
              <a:t>To read the Policy, click on the </a:t>
            </a:r>
            <a:r>
              <a:rPr lang="en-US" sz="2120" u="sng" spc="22" dirty="0">
                <a:solidFill>
                  <a:schemeClr val="bg1"/>
                </a:solidFill>
                <a:latin typeface="Book Antiqua" panose="02040602050305030304" pitchFamily="18" charset="0"/>
              </a:rPr>
              <a:t>image</a:t>
            </a:r>
            <a:r>
              <a:rPr lang="en-US" sz="2215" u="sng" spc="22" dirty="0">
                <a:solidFill>
                  <a:schemeClr val="bg1"/>
                </a:solidFill>
                <a:latin typeface="Alegreya Bold"/>
              </a:rPr>
              <a:t> </a:t>
            </a:r>
          </a:p>
        </p:txBody>
      </p:sp>
      <p:sp>
        <p:nvSpPr>
          <p:cNvPr id="37" name="AutoShape 37"/>
          <p:cNvSpPr/>
          <p:nvPr/>
        </p:nvSpPr>
        <p:spPr>
          <a:xfrm>
            <a:off x="11814365" y="-467020"/>
            <a:ext cx="755271" cy="109091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xmlns="" id="{1A001CE9-1120-BA19-A99A-96EE416AA7A1}"/>
              </a:ext>
            </a:extLst>
          </p:cNvPr>
          <p:cNvSpPr/>
          <p:nvPr/>
        </p:nvSpPr>
        <p:spPr>
          <a:xfrm>
            <a:off x="9652000" y="6426200"/>
            <a:ext cx="547647" cy="287459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98" y="1300824"/>
            <a:ext cx="2617990" cy="2570473"/>
            <a:chOff x="0" y="0"/>
            <a:chExt cx="5235980" cy="514094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5400000">
              <a:off x="856915" y="761880"/>
              <a:ext cx="4379065" cy="4379065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  <p:txBody>
              <a:bodyPr/>
              <a:lstStyle/>
              <a:p>
                <a:endParaRPr lang="en-IN"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4880013" cy="488001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275842" y="2998712"/>
            <a:ext cx="2647378" cy="2606557"/>
            <a:chOff x="0" y="0"/>
            <a:chExt cx="5294756" cy="5213115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400000">
              <a:off x="854217" y="772576"/>
              <a:ext cx="4440539" cy="4440539"/>
              <a:chOff x="-2540" y="-254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4948519" cy="4948519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498162" y="1451926"/>
            <a:ext cx="2617231" cy="2554389"/>
            <a:chOff x="0" y="0"/>
            <a:chExt cx="5234461" cy="5108778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 rot="-5400000">
              <a:off x="882797" y="757113"/>
              <a:ext cx="4351664" cy="4351664"/>
              <a:chOff x="-2540" y="-254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4849478" cy="484947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sp>
        <p:nvSpPr>
          <p:cNvPr id="18" name="AutoShape 18"/>
          <p:cNvSpPr/>
          <p:nvPr/>
        </p:nvSpPr>
        <p:spPr>
          <a:xfrm>
            <a:off x="-1952601" y="409003"/>
            <a:ext cx="7246503" cy="8360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19" name="Group 19"/>
          <p:cNvGrpSpPr/>
          <p:nvPr/>
        </p:nvGrpSpPr>
        <p:grpSpPr>
          <a:xfrm>
            <a:off x="6833102" y="2935310"/>
            <a:ext cx="2693130" cy="2628466"/>
            <a:chOff x="0" y="0"/>
            <a:chExt cx="5386260" cy="5256932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-5400000">
              <a:off x="908398" y="779069"/>
              <a:ext cx="4477863" cy="4477863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4990112" cy="4990112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9099492" y="1294238"/>
            <a:ext cx="2688665" cy="2624109"/>
            <a:chOff x="0" y="0"/>
            <a:chExt cx="5377331" cy="5248217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-5400000">
              <a:off x="906892" y="777778"/>
              <a:ext cx="4470439" cy="4470439"/>
              <a:chOff x="-2540" y="-2540"/>
              <a:chExt cx="6355080" cy="635508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4383F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4981840" cy="4981840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206827" y="554040"/>
            <a:ext cx="11980182" cy="612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</a:pPr>
            <a:r>
              <a:rPr lang="en-US" sz="3500" spc="401" dirty="0">
                <a:solidFill>
                  <a:srgbClr val="FDFDFD"/>
                </a:solidFill>
                <a:latin typeface="Book Antiqua" panose="02040602050305030304" pitchFamily="18" charset="0"/>
              </a:rPr>
              <a:t>Quality Mandates for HEIs in India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3533" y="1576861"/>
            <a:ext cx="1784299" cy="1746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dirty="0">
                <a:latin typeface="Book Antiqua" panose="02040602050305030304" pitchFamily="18" charset="0"/>
              </a:rPr>
              <a:t>Induction Program for Students — </a:t>
            </a:r>
            <a:r>
              <a:rPr lang="en-US" dirty="0" err="1">
                <a:latin typeface="Book Antiqua" panose="02040602050305030304" pitchFamily="18" charset="0"/>
              </a:rPr>
              <a:t>Deeksharambh</a:t>
            </a:r>
            <a:endParaRPr lang="en-US" spc="23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410790" y="3540976"/>
            <a:ext cx="2171957" cy="12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dirty="0">
                <a:latin typeface="Book Antiqua" panose="02040602050305030304" pitchFamily="18" charset="0"/>
              </a:rPr>
              <a:t>Learning Outcome-based Curriculum Framework (LOCF)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54705" y="1606766"/>
            <a:ext cx="2122717" cy="220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dirty="0">
                <a:latin typeface="Book Antiqua" panose="02040602050305030304" pitchFamily="18" charset="0"/>
              </a:rPr>
              <a:t>Adoption of ICT-based Learning Tools for Effective Teaching-learning Process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66192" y="3410001"/>
            <a:ext cx="1986905" cy="130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dirty="0">
                <a:latin typeface="Book Antiqua" panose="02040602050305030304" pitchFamily="18" charset="0"/>
              </a:rPr>
              <a:t>Imparting Life Skills to Students —Jeevan Kaushal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09165" y="1635305"/>
            <a:ext cx="1867214" cy="1746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dirty="0">
                <a:latin typeface="Book Antiqua" panose="02040602050305030304" pitchFamily="18" charset="0"/>
              </a:rPr>
              <a:t>Social and Industry Connect: University social responsibility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03573" y="6325163"/>
            <a:ext cx="5097628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2"/>
              </a:lnSpc>
              <a:spcBef>
                <a:spcPct val="0"/>
              </a:spcBef>
            </a:pPr>
            <a:r>
              <a:rPr lang="en-US" sz="2120" spc="23" dirty="0">
                <a:solidFill>
                  <a:schemeClr val="bg1"/>
                </a:solidFill>
                <a:latin typeface="Book Antiqua" panose="02040602050305030304" pitchFamily="18" charset="0"/>
              </a:rPr>
              <a:t>To read the Mandate, click on the </a:t>
            </a:r>
            <a:r>
              <a:rPr lang="en-US" sz="2120" spc="22" dirty="0">
                <a:solidFill>
                  <a:schemeClr val="bg1"/>
                </a:solidFill>
                <a:latin typeface="Book Antiqua" panose="02040602050305030304" pitchFamily="18" charset="0"/>
              </a:rPr>
              <a:t>image</a:t>
            </a:r>
            <a:r>
              <a:rPr lang="en-US" sz="2215" u="sng" spc="22" dirty="0">
                <a:solidFill>
                  <a:schemeClr val="bg1"/>
                </a:solidFill>
                <a:latin typeface="Alegreya Bold"/>
              </a:rPr>
              <a:t> </a:t>
            </a:r>
          </a:p>
        </p:txBody>
      </p:sp>
      <p:sp>
        <p:nvSpPr>
          <p:cNvPr id="37" name="AutoShape 37"/>
          <p:cNvSpPr/>
          <p:nvPr/>
        </p:nvSpPr>
        <p:spPr>
          <a:xfrm>
            <a:off x="11814365" y="-467020"/>
            <a:ext cx="755271" cy="109091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xmlns="" id="{1A001CE9-1120-BA19-A99A-96EE416AA7A1}"/>
              </a:ext>
            </a:extLst>
          </p:cNvPr>
          <p:cNvSpPr/>
          <p:nvPr/>
        </p:nvSpPr>
        <p:spPr>
          <a:xfrm>
            <a:off x="9652000" y="6426200"/>
            <a:ext cx="547647" cy="287459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pic>
        <p:nvPicPr>
          <p:cNvPr id="38" name="Picture 37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EC058752-ADFD-EB94-99C6-BDC272A35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"/>
          <a:stretch/>
        </p:blipFill>
        <p:spPr>
          <a:xfrm>
            <a:off x="10272217" y="4097995"/>
            <a:ext cx="1867232" cy="27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314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9931" y="1192984"/>
            <a:ext cx="10952139" cy="4472034"/>
            <a:chOff x="0" y="0"/>
            <a:chExt cx="4326771" cy="1766729"/>
          </a:xfrm>
          <a:solidFill>
            <a:schemeClr val="bg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326771" cy="1766729"/>
            </a:xfrm>
            <a:custGeom>
              <a:avLst/>
              <a:gdLst/>
              <a:ahLst/>
              <a:cxnLst/>
              <a:rect l="l" t="t" r="r" b="b"/>
              <a:pathLst>
                <a:path w="4326771" h="1766729">
                  <a:moveTo>
                    <a:pt x="0" y="0"/>
                  </a:moveTo>
                  <a:lnTo>
                    <a:pt x="4326771" y="0"/>
                  </a:lnTo>
                  <a:lnTo>
                    <a:pt x="4326771" y="1766729"/>
                  </a:lnTo>
                  <a:lnTo>
                    <a:pt x="0" y="1766729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55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051"/>
          <a:stretch>
            <a:fillRect/>
          </a:stretch>
        </p:blipFill>
        <p:spPr>
          <a:xfrm>
            <a:off x="8663053" y="909882"/>
            <a:ext cx="3815602" cy="52305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94917" y="1198160"/>
            <a:ext cx="4867147" cy="48671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75712" y="1305054"/>
            <a:ext cx="4653361" cy="46533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370509" y="6140450"/>
            <a:ext cx="432816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510897" y="619425"/>
            <a:ext cx="400912" cy="2004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270281" y="619425"/>
            <a:ext cx="400912" cy="2004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031726" y="619425"/>
            <a:ext cx="400912" cy="20045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37418" y="283187"/>
            <a:ext cx="10668782" cy="663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Four Modes of Engagement in UGC Guidelines 2.0</a:t>
            </a:r>
            <a:endParaRPr lang="en-US" sz="4000" b="1" dirty="0">
              <a:solidFill>
                <a:srgbClr val="000000"/>
              </a:solidFill>
              <a:latin typeface="Abril Fatfa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2398" y="1464886"/>
            <a:ext cx="6973694" cy="3281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sz="2900" b="1" dirty="0">
                <a:solidFill>
                  <a:srgbClr val="000000"/>
                </a:solidFill>
                <a:latin typeface="Book Antiqua" panose="02040602050305030304" pitchFamily="18" charset="0"/>
              </a:rPr>
              <a:t>Students</a:t>
            </a:r>
            <a:endParaRPr lang="en-US" sz="29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Learning through real world engagement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Understanding local knowledge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Build appreciation of practical challenges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Provide relevant ideas/innovations</a:t>
            </a:r>
          </a:p>
        </p:txBody>
      </p:sp>
      <p:pic>
        <p:nvPicPr>
          <p:cNvPr id="22" name="Picture 2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F5704119-2D70-9BDA-9338-5A2B33160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74" y="2303158"/>
            <a:ext cx="3567792" cy="2674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0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9931" y="1192984"/>
            <a:ext cx="10952139" cy="4472034"/>
            <a:chOff x="0" y="0"/>
            <a:chExt cx="4326771" cy="1766729"/>
          </a:xfrm>
          <a:solidFill>
            <a:schemeClr val="bg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326771" cy="1766729"/>
            </a:xfrm>
            <a:custGeom>
              <a:avLst/>
              <a:gdLst/>
              <a:ahLst/>
              <a:cxnLst/>
              <a:rect l="l" t="t" r="r" b="b"/>
              <a:pathLst>
                <a:path w="4326771" h="1766729">
                  <a:moveTo>
                    <a:pt x="0" y="0"/>
                  </a:moveTo>
                  <a:lnTo>
                    <a:pt x="4326771" y="0"/>
                  </a:lnTo>
                  <a:lnTo>
                    <a:pt x="4326771" y="1766729"/>
                  </a:lnTo>
                  <a:lnTo>
                    <a:pt x="0" y="1766729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55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051"/>
          <a:stretch>
            <a:fillRect/>
          </a:stretch>
        </p:blipFill>
        <p:spPr>
          <a:xfrm>
            <a:off x="8663053" y="909882"/>
            <a:ext cx="3815602" cy="52305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94917" y="1198160"/>
            <a:ext cx="4867147" cy="48671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75712" y="1305054"/>
            <a:ext cx="4653361" cy="46533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370509" y="6140450"/>
            <a:ext cx="432816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510897" y="619425"/>
            <a:ext cx="400912" cy="2004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270281" y="619425"/>
            <a:ext cx="400912" cy="2004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031726" y="619425"/>
            <a:ext cx="400912" cy="20045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37418" y="283187"/>
            <a:ext cx="10668782" cy="663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Four Modes of Engagement in UGC Guidelines 2.0</a:t>
            </a:r>
            <a:endParaRPr lang="en-US" sz="4000" b="1" dirty="0">
              <a:solidFill>
                <a:srgbClr val="000000"/>
              </a:solidFill>
              <a:latin typeface="Abril Fatfa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2398" y="1276202"/>
            <a:ext cx="6973694" cy="395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900" b="1" dirty="0">
                <a:solidFill>
                  <a:srgbClr val="000000"/>
                </a:solidFill>
                <a:latin typeface="Book Antiqua" panose="02040602050305030304" pitchFamily="18" charset="0"/>
              </a:rPr>
              <a:t>Faculty</a:t>
            </a:r>
          </a:p>
          <a:p>
            <a:pPr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Reorientation </a:t>
            </a:r>
            <a:r>
              <a:rPr lang="en-US" sz="2900">
                <a:solidFill>
                  <a:srgbClr val="000000"/>
                </a:solidFill>
                <a:latin typeface="Book Antiqua" panose="02040602050305030304" pitchFamily="18" charset="0"/>
              </a:rPr>
              <a:t>of teaching to learning</a:t>
            </a:r>
            <a:endParaRPr lang="en-US" sz="29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Appreciation of community knowledge</a:t>
            </a:r>
          </a:p>
          <a:p>
            <a:pPr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Capacity to listen with open senses</a:t>
            </a:r>
          </a:p>
          <a:p>
            <a:pPr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Book Antiqua" panose="02040602050305030304" pitchFamily="18" charset="0"/>
              </a:rPr>
              <a:t>Performance assessment includes engagement</a:t>
            </a:r>
          </a:p>
        </p:txBody>
      </p:sp>
      <p:pic>
        <p:nvPicPr>
          <p:cNvPr id="22" name="Picture 21" descr="A picture containing person, family&#10;&#10;Description automatically generated">
            <a:extLst>
              <a:ext uri="{FF2B5EF4-FFF2-40B4-BE49-F238E27FC236}">
                <a16:creationId xmlns:a16="http://schemas.microsoft.com/office/drawing/2014/main" xmlns="" id="{39301BB1-BB9B-D5E7-0B08-DFF7E0523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1" y="2336800"/>
            <a:ext cx="3672239" cy="2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0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445" y="1192984"/>
            <a:ext cx="10952139" cy="4472034"/>
            <a:chOff x="0" y="0"/>
            <a:chExt cx="4326771" cy="1766729"/>
          </a:xfrm>
          <a:solidFill>
            <a:schemeClr val="bg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326771" cy="1766729"/>
            </a:xfrm>
            <a:custGeom>
              <a:avLst/>
              <a:gdLst/>
              <a:ahLst/>
              <a:cxnLst/>
              <a:rect l="l" t="t" r="r" b="b"/>
              <a:pathLst>
                <a:path w="4326771" h="1766729">
                  <a:moveTo>
                    <a:pt x="0" y="0"/>
                  </a:moveTo>
                  <a:lnTo>
                    <a:pt x="4326771" y="0"/>
                  </a:lnTo>
                  <a:lnTo>
                    <a:pt x="4326771" y="1766729"/>
                  </a:lnTo>
                  <a:lnTo>
                    <a:pt x="0" y="1766729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55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051"/>
          <a:stretch>
            <a:fillRect/>
          </a:stretch>
        </p:blipFill>
        <p:spPr>
          <a:xfrm>
            <a:off x="8663053" y="909882"/>
            <a:ext cx="3815602" cy="52305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94917" y="1198160"/>
            <a:ext cx="4867147" cy="48671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75712" y="1305054"/>
            <a:ext cx="4653361" cy="46533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370509" y="6140450"/>
            <a:ext cx="432816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510897" y="619425"/>
            <a:ext cx="400912" cy="2004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270281" y="619425"/>
            <a:ext cx="400912" cy="2004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031726" y="619425"/>
            <a:ext cx="400912" cy="20045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37418" y="283187"/>
            <a:ext cx="10668782" cy="663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Four Modes of Engagement in UGC Guidelines 2.0</a:t>
            </a:r>
            <a:endParaRPr lang="en-US" sz="4000" b="1" dirty="0">
              <a:solidFill>
                <a:srgbClr val="000000"/>
              </a:solidFill>
              <a:latin typeface="Abril Fatfa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2398" y="956890"/>
            <a:ext cx="6973694" cy="4559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500" b="1" dirty="0">
                <a:solidFill>
                  <a:srgbClr val="000000"/>
                </a:solidFill>
                <a:latin typeface="Book Antiqua" panose="02040602050305030304" pitchFamily="18" charset="0"/>
              </a:rPr>
              <a:t>Institution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Book Antiqua" panose="02040602050305030304" pitchFamily="18" charset="0"/>
              </a:rPr>
              <a:t>Alignment to national policy and global best practices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Book Antiqua" panose="02040602050305030304" pitchFamily="18" charset="0"/>
              </a:rPr>
              <a:t>Build capacity of teachers in engagement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Book Antiqua" panose="02040602050305030304" pitchFamily="18" charset="0"/>
              </a:rPr>
              <a:t>Provide human and other resources for long-term partnerships with societal actors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Book Antiqua" panose="02040602050305030304" pitchFamily="18" charset="0"/>
              </a:rPr>
              <a:t>Reform pedagogy &amp; performance assessment of teachers</a:t>
            </a:r>
          </a:p>
        </p:txBody>
      </p:sp>
      <p:pic>
        <p:nvPicPr>
          <p:cNvPr id="22" name="Picture 21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xmlns="" id="{2E0F0BE1-96CB-3002-996E-2551B435FA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3" y="2502255"/>
            <a:ext cx="3938841" cy="22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0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9931" y="1192984"/>
            <a:ext cx="10952139" cy="4472034"/>
            <a:chOff x="0" y="0"/>
            <a:chExt cx="4326771" cy="1766729"/>
          </a:xfrm>
          <a:solidFill>
            <a:schemeClr val="bg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326771" cy="1766729"/>
            </a:xfrm>
            <a:custGeom>
              <a:avLst/>
              <a:gdLst/>
              <a:ahLst/>
              <a:cxnLst/>
              <a:rect l="l" t="t" r="r" b="b"/>
              <a:pathLst>
                <a:path w="4326771" h="1766729">
                  <a:moveTo>
                    <a:pt x="0" y="0"/>
                  </a:moveTo>
                  <a:lnTo>
                    <a:pt x="4326771" y="0"/>
                  </a:lnTo>
                  <a:lnTo>
                    <a:pt x="4326771" y="1766729"/>
                  </a:lnTo>
                  <a:lnTo>
                    <a:pt x="0" y="1766729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55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051"/>
          <a:stretch>
            <a:fillRect/>
          </a:stretch>
        </p:blipFill>
        <p:spPr>
          <a:xfrm>
            <a:off x="8169566" y="909882"/>
            <a:ext cx="3815602" cy="52305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143371" y="1198160"/>
            <a:ext cx="4867147" cy="48671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37081" y="1305054"/>
            <a:ext cx="4653361" cy="46533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370509" y="6140450"/>
            <a:ext cx="432816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510897" y="619425"/>
            <a:ext cx="400912" cy="2004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270281" y="619425"/>
            <a:ext cx="400912" cy="20045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10031726" y="619425"/>
            <a:ext cx="400912" cy="20045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37418" y="283187"/>
            <a:ext cx="10668782" cy="663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Four Modes of Engagement in UGC Guidelines 2.0</a:t>
            </a:r>
            <a:endParaRPr lang="en-US" sz="4000" b="1" dirty="0">
              <a:solidFill>
                <a:srgbClr val="000000"/>
              </a:solidFill>
              <a:latin typeface="Abril Fatfa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2398" y="1102031"/>
            <a:ext cx="6355959" cy="477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sz="29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Community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Relationships of mutuality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Trust in long-term partnerships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Demonstrable openness to learn from community knowledge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Support local efforts towards improvements</a:t>
            </a:r>
          </a:p>
        </p:txBody>
      </p:sp>
      <p:pic>
        <p:nvPicPr>
          <p:cNvPr id="22" name="Picture 21" descr="A group of people sitting outside&#10;&#10;Description automatically generated with medium confidence">
            <a:extLst>
              <a:ext uri="{FF2B5EF4-FFF2-40B4-BE49-F238E27FC236}">
                <a16:creationId xmlns:a16="http://schemas.microsoft.com/office/drawing/2014/main" xmlns="" id="{F5F9B31A-9CD2-E027-C63F-9F303ED37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86" y="2351313"/>
            <a:ext cx="3617216" cy="24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950" y="265335"/>
            <a:ext cx="1630621" cy="2678877"/>
            <a:chOff x="0" y="0"/>
            <a:chExt cx="3261241" cy="53577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165" r="3165"/>
            <a:stretch>
              <a:fillRect/>
            </a:stretch>
          </p:blipFill>
          <p:spPr>
            <a:xfrm>
              <a:off x="0" y="0"/>
              <a:ext cx="3261241" cy="53577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960970" y="272262"/>
            <a:ext cx="1630621" cy="2678877"/>
            <a:chOff x="0" y="0"/>
            <a:chExt cx="3261241" cy="535775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200" b="200"/>
            <a:stretch>
              <a:fillRect/>
            </a:stretch>
          </p:blipFill>
          <p:spPr>
            <a:xfrm>
              <a:off x="0" y="0"/>
              <a:ext cx="3261241" cy="535775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716171" y="281831"/>
            <a:ext cx="1630621" cy="2678877"/>
            <a:chOff x="0" y="0"/>
            <a:chExt cx="3261241" cy="535775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4916" r="4916"/>
            <a:stretch>
              <a:fillRect/>
            </a:stretch>
          </p:blipFill>
          <p:spPr>
            <a:xfrm>
              <a:off x="0" y="0"/>
              <a:ext cx="3261241" cy="5357753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473791" y="968623"/>
            <a:ext cx="1919104" cy="2600199"/>
            <a:chOff x="0" y="0"/>
            <a:chExt cx="3838207" cy="520039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6992" r="6992"/>
            <a:stretch>
              <a:fillRect/>
            </a:stretch>
          </p:blipFill>
          <p:spPr>
            <a:xfrm>
              <a:off x="0" y="0"/>
              <a:ext cx="3838207" cy="520039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466848" y="968623"/>
            <a:ext cx="1630621" cy="2678877"/>
            <a:chOff x="0" y="0"/>
            <a:chExt cx="3261241" cy="535775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10729" r="10729"/>
            <a:stretch>
              <a:fillRect/>
            </a:stretch>
          </p:blipFill>
          <p:spPr>
            <a:xfrm>
              <a:off x="0" y="0"/>
              <a:ext cx="3261241" cy="535775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63216" y="203635"/>
            <a:ext cx="1946941" cy="14938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9950" y="3114804"/>
            <a:ext cx="1630621" cy="1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  <a:spcBef>
                <a:spcPct val="0"/>
              </a:spcBef>
            </a:pPr>
            <a:r>
              <a:rPr lang="en-US" sz="1133" spc="57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3" spc="57" dirty="0">
                <a:solidFill>
                  <a:srgbClr val="1D1127"/>
                </a:solidFill>
                <a:latin typeface="Raleway Bold"/>
                <a:hlinkClick r:id="rId9"/>
              </a:rPr>
              <a:t>here</a:t>
            </a:r>
            <a:r>
              <a:rPr lang="en-US" sz="1133" spc="57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60970" y="3129981"/>
            <a:ext cx="1919104" cy="2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0" spc="70" dirty="0">
                <a:solidFill>
                  <a:srgbClr val="1D1127"/>
                </a:solidFill>
                <a:latin typeface="Raleway Bold"/>
                <a:hlinkClick r:id="rId10"/>
              </a:rPr>
              <a:t>here</a:t>
            </a: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16171" y="3139550"/>
            <a:ext cx="1630621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0" spc="70" dirty="0">
                <a:solidFill>
                  <a:srgbClr val="1D1127"/>
                </a:solidFill>
                <a:latin typeface="Raleway Bold"/>
                <a:hlinkClick r:id="rId11"/>
              </a:rPr>
              <a:t>here</a:t>
            </a: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3791" y="3826341"/>
            <a:ext cx="1630621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0" spc="70" dirty="0">
                <a:solidFill>
                  <a:srgbClr val="1D1127"/>
                </a:solidFill>
                <a:latin typeface="Raleway Bold"/>
                <a:hlinkClick r:id="rId12"/>
              </a:rPr>
              <a:t>here</a:t>
            </a: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91759" y="3826341"/>
            <a:ext cx="1630621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0" spc="70" dirty="0">
                <a:solidFill>
                  <a:srgbClr val="1D1127"/>
                </a:solidFill>
                <a:latin typeface="Raleway Bold"/>
                <a:hlinkClick r:id="rId13"/>
              </a:rPr>
              <a:t>here</a:t>
            </a: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31481" y="-39757"/>
            <a:ext cx="6183318" cy="9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2083C4"/>
                </a:solidFill>
                <a:latin typeface="Open Sans Extra Bold"/>
              </a:rPr>
              <a:t>Resources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277516" y="982593"/>
            <a:ext cx="1630621" cy="2678877"/>
            <a:chOff x="0" y="0"/>
            <a:chExt cx="3261241" cy="535775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/>
            <a:srcRect l="4853" r="4853"/>
            <a:stretch>
              <a:fillRect/>
            </a:stretch>
          </p:blipFill>
          <p:spPr>
            <a:xfrm>
              <a:off x="0" y="0"/>
              <a:ext cx="3261241" cy="5357753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9318679" y="3826341"/>
            <a:ext cx="1630621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Click </a:t>
            </a:r>
            <a:r>
              <a:rPr lang="en-US" sz="1130" spc="70" dirty="0">
                <a:solidFill>
                  <a:srgbClr val="1D1127"/>
                </a:solidFill>
                <a:latin typeface="Raleway Bold"/>
                <a:hlinkClick r:id="rId15"/>
              </a:rPr>
              <a:t>here</a:t>
            </a:r>
            <a:r>
              <a:rPr lang="en-US" sz="1130" spc="70" dirty="0">
                <a:solidFill>
                  <a:srgbClr val="1D1127"/>
                </a:solidFill>
                <a:latin typeface="Raleway Bold"/>
              </a:rPr>
              <a:t> to access!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90174" y="-129175"/>
            <a:ext cx="1177974" cy="6217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-117432" y="-105688"/>
            <a:ext cx="755271" cy="109091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4" name="AutoShape 4"/>
          <p:cNvSpPr/>
          <p:nvPr/>
        </p:nvSpPr>
        <p:spPr>
          <a:xfrm>
            <a:off x="-1952601" y="409003"/>
            <a:ext cx="7246503" cy="83609"/>
          </a:xfrm>
          <a:prstGeom prst="rect">
            <a:avLst/>
          </a:prstGeom>
          <a:solidFill>
            <a:srgbClr val="04383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1973" y="685800"/>
            <a:ext cx="1937355" cy="192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28785" y="685800"/>
            <a:ext cx="2055102" cy="20551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7157" y="806063"/>
            <a:ext cx="1934839" cy="19348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04766" y="4179010"/>
            <a:ext cx="3184600" cy="81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7"/>
              </a:lnSpc>
            </a:pPr>
            <a:r>
              <a:rPr lang="en-US" sz="4500" b="1" spc="533" dirty="0">
                <a:solidFill>
                  <a:srgbClr val="E8C446"/>
                </a:solidFill>
                <a:latin typeface="Book Antiqua" panose="02040602050305030304" pitchFamily="18" charset="0"/>
              </a:rPr>
              <a:t>Reach us!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1786" y="2686051"/>
            <a:ext cx="2392214" cy="74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@pria.india;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@UNESCOchairCBR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7032" y="2686050"/>
            <a:ext cx="2600181" cy="1127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@Rtandon_PRIA;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@UNESCOchairCBR;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@PRIA_India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57214" y="2876551"/>
            <a:ext cx="2830443" cy="74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@pria.india,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>
                <a:solidFill>
                  <a:srgbClr val="FDFDFD"/>
                </a:solidFill>
                <a:latin typeface="Book Antiqua" panose="02040602050305030304" pitchFamily="18" charset="0"/>
              </a:rPr>
              <a:t>@UNESCOChairCBRSR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318" y="4456791"/>
            <a:ext cx="3822055" cy="45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Ema</a:t>
            </a:r>
            <a:r>
              <a:rPr lang="en-US" sz="2000" spc="26" dirty="0">
                <a:solidFill>
                  <a:schemeClr val="bg1"/>
                </a:solidFill>
                <a:latin typeface="Book Antiqua" panose="02040602050305030304" pitchFamily="18" charset="0"/>
              </a:rPr>
              <a:t>il: </a:t>
            </a:r>
            <a:r>
              <a:rPr lang="en-US" sz="2000" spc="26" dirty="0">
                <a:solidFill>
                  <a:schemeClr val="bg1"/>
                </a:solidFill>
                <a:latin typeface="Book Antiqua" panose="0204060205030503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rajesh.tandon@pria.org</a:t>
            </a:r>
            <a:r>
              <a:rPr lang="en-US" sz="2000" spc="26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661" y="5612042"/>
            <a:ext cx="11647407" cy="150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spc="26" dirty="0" err="1">
                <a:solidFill>
                  <a:srgbClr val="FDFDFD"/>
                </a:solidFill>
                <a:latin typeface="Book Antiqua" panose="02040602050305030304" pitchFamily="18" charset="0"/>
              </a:rPr>
              <a:t>Youtube</a:t>
            </a: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: </a:t>
            </a:r>
            <a:r>
              <a:rPr lang="en-US" sz="2000" u="sng" spc="26" dirty="0">
                <a:solidFill>
                  <a:srgbClr val="FDFDFD"/>
                </a:solidFill>
                <a:latin typeface="Book Antiqua" panose="02040602050305030304" pitchFamily="18" charset="0"/>
              </a:rPr>
              <a:t>https://www.youtube.com/user/PRIAIndia</a:t>
            </a: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 /  </a:t>
            </a:r>
            <a:r>
              <a:rPr lang="en-US" sz="2000" u="sng" spc="26" dirty="0">
                <a:solidFill>
                  <a:srgbClr val="FDFDFD"/>
                </a:solidFill>
                <a:latin typeface="Book Antiqua" panose="02040602050305030304" pitchFamily="18" charset="0"/>
              </a:rPr>
              <a:t>https://www.youtube.com/channel/UCJpmb7ZyuLtW9jkaYbp6Ztw</a:t>
            </a: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sz="2000" spc="26" dirty="0">
              <a:solidFill>
                <a:srgbClr val="FDFDFD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662" y="5012861"/>
            <a:ext cx="8564907" cy="45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Websites: </a:t>
            </a:r>
            <a:r>
              <a:rPr lang="en-US" sz="2000" u="sng" spc="26" dirty="0">
                <a:solidFill>
                  <a:srgbClr val="FDFDFD"/>
                </a:solidFill>
                <a:latin typeface="Book Antiqua" panose="02040602050305030304" pitchFamily="18" charset="0"/>
              </a:rPr>
              <a:t>www.pria.org</a:t>
            </a: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/ </a:t>
            </a:r>
            <a:r>
              <a:rPr lang="en-US" sz="2000" u="sng" spc="26" dirty="0">
                <a:solidFill>
                  <a:srgbClr val="FDFDFD"/>
                </a:solidFill>
                <a:latin typeface="Book Antiqua" panose="02040602050305030304" pitchFamily="18" charset="0"/>
              </a:rPr>
              <a:t>www.unescochair-cbrsr.org</a:t>
            </a:r>
            <a:r>
              <a:rPr lang="en-US" sz="2000" spc="26" dirty="0">
                <a:solidFill>
                  <a:srgbClr val="FDFDFD"/>
                </a:solidFill>
                <a:latin typeface="Book Antiqua" panose="02040602050305030304" pitchFamily="18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345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S Chaudhry</dc:creator>
  <cp:lastModifiedBy>Windows User</cp:lastModifiedBy>
  <cp:revision>7</cp:revision>
  <dcterms:created xsi:type="dcterms:W3CDTF">2023-03-22T09:01:48Z</dcterms:created>
  <dcterms:modified xsi:type="dcterms:W3CDTF">2023-08-24T05:11:50Z</dcterms:modified>
</cp:coreProperties>
</file>